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80" r:id="rId3"/>
    <p:sldId id="281" r:id="rId4"/>
    <p:sldId id="270" r:id="rId5"/>
    <p:sldId id="258" r:id="rId6"/>
    <p:sldId id="261" r:id="rId7"/>
    <p:sldId id="262" r:id="rId8"/>
    <p:sldId id="259" r:id="rId9"/>
    <p:sldId id="260" r:id="rId10"/>
    <p:sldId id="274" r:id="rId11"/>
    <p:sldId id="264" r:id="rId12"/>
    <p:sldId id="268" r:id="rId13"/>
    <p:sldId id="266" r:id="rId14"/>
    <p:sldId id="275" r:id="rId15"/>
    <p:sldId id="277" r:id="rId16"/>
    <p:sldId id="285" r:id="rId17"/>
    <p:sldId id="283" r:id="rId18"/>
    <p:sldId id="286" r:id="rId19"/>
    <p:sldId id="276" r:id="rId20"/>
    <p:sldId id="284" r:id="rId21"/>
    <p:sldId id="278" r:id="rId22"/>
    <p:sldId id="273" r:id="rId23"/>
    <p:sldId id="265" r:id="rId24"/>
    <p:sldId id="271" r:id="rId25"/>
    <p:sldId id="272" r:id="rId26"/>
    <p:sldId id="279" r:id="rId27"/>
    <p:sldId id="263" r:id="rId28"/>
    <p:sldId id="282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6553" autoAdjust="0"/>
  </p:normalViewPr>
  <p:slideViewPr>
    <p:cSldViewPr snapToGrid="0">
      <p:cViewPr>
        <p:scale>
          <a:sx n="75" d="100"/>
          <a:sy n="75" d="100"/>
        </p:scale>
        <p:origin x="90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6BC802-85AE-4E16-AE5A-56291791F94F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C59898-F50B-4518-9CC6-37F3B07C9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022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ya012/awesome-anomaly-detection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khalooei/ALOCC-CVPR2018" TargetMode="External"/><Relationship Id="rId4" Type="http://schemas.openxmlformats.org/officeDocument/2006/relationships/hyperlink" Target="https://www.dlology.com/blog/how-to-do-novelty-detection-in-keras-with-generative-adversarial-network/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ussamzenati/Efficient-GAN-Anomaly-Detection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Forcrush/Efficient-GAN-based-method-for-cyber-intrusion" TargetMode="External"/><Relationship Id="rId4" Type="http://schemas.openxmlformats.org/officeDocument/2006/relationships/hyperlink" Target="https://arxiv.org/abs/1904.02426v2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minhas93/CompactCNN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11.06861.pdf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oezguensi/anomaly-detection-image-completion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eentfrapp/doping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eongHyeon/CVAE-AnomalyDetection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ussamzenati/Adversarially-Learned-Anomaly-Detection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ingkunchen/patch_gan_alocc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velab/svae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tongtianta.site/paper/61141" TargetMode="External"/><Relationship Id="rId5" Type="http://schemas.openxmlformats.org/officeDocument/2006/relationships/hyperlink" Target="http://tongtianta.site/paper/61488" TargetMode="External"/><Relationship Id="rId4" Type="http://schemas.openxmlformats.org/officeDocument/2006/relationships/hyperlink" Target="https://github.com/tbepler/spatial-VAE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tongtianta.site/paper/59419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tongtianta.site/paper/25792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ya012/awesome-anomaly-detection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qiita.com/shinmura0/items/742adb4faefcfc8dd5cb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shinmura0/PConv-Keras" TargetMode="Externa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qiita.com/shinmura0/items/742adb4faefcfc8dd5cb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shinmura0/PConv-Keras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tongtianta.site/paper/4538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eeDoYup/AnoGAN" TargetMode="External"/><Relationship Id="rId3" Type="http://schemas.openxmlformats.org/officeDocument/2006/relationships/hyperlink" Target="https://github.com/oyxhust/wgan-gp-anomaly" TargetMode="External"/><Relationship Id="rId7" Type="http://schemas.openxmlformats.org/officeDocument/2006/relationships/hyperlink" Target="https://github.com/yjucho1/anoGAN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github.com/tkwoo/anogan-keras" TargetMode="External"/><Relationship Id="rId5" Type="http://schemas.openxmlformats.org/officeDocument/2006/relationships/hyperlink" Target="https://github.com/kosyoshida/simple-keras" TargetMode="External"/><Relationship Id="rId4" Type="http://schemas.openxmlformats.org/officeDocument/2006/relationships/hyperlink" Target="https://github.com/fuchami/ANOGAN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yxhust/wgan-gp-anomaly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kosyoshida/simple-keras" TargetMode="External"/><Relationship Id="rId4" Type="http://schemas.openxmlformats.org/officeDocument/2006/relationships/hyperlink" Target="https://github.com/fuchami/ANOGAN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Schlegl/f-AnoGAN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unnerLi/GANomaly2D" TargetMode="External"/><Relationship Id="rId3" Type="http://schemas.openxmlformats.org/officeDocument/2006/relationships/hyperlink" Target="https://github.com/WellenWoo/GANomaly-pytorch" TargetMode="External"/><Relationship Id="rId7" Type="http://schemas.openxmlformats.org/officeDocument/2006/relationships/hyperlink" Target="https://github.com/ucbtns/medgan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github.com/mimirobo/retina_ganomaly" TargetMode="External"/><Relationship Id="rId5" Type="http://schemas.openxmlformats.org/officeDocument/2006/relationships/hyperlink" Target="https://github.com/samet-akcay/ganomaly" TargetMode="External"/><Relationship Id="rId4" Type="http://schemas.openxmlformats.org/officeDocument/2006/relationships/hyperlink" Target="https://github.com/aarthipriyar/GAN" TargetMode="External"/><Relationship Id="rId9" Type="http://schemas.openxmlformats.org/officeDocument/2006/relationships/hyperlink" Target="https://github.com/gewenchao/anomaly-detection-semi-supervision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ellenWoo/GANomaly-pytorch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samet-akcay/ganomaly" TargetMode="External"/><Relationship Id="rId4" Type="http://schemas.openxmlformats.org/officeDocument/2006/relationships/hyperlink" Target="https://github.com/aarthipriyar/GAN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met-akcay/skip-ganomaly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https://github.com/hoya012/awesome-anomaly-detection</a:t>
            </a:r>
            <a:endParaRPr lang="en-US" altLang="zh-CN" dirty="0" smtClean="0"/>
          </a:p>
          <a:p>
            <a:r>
              <a:rPr lang="en-US" altLang="zh-CN" dirty="0" smtClean="0">
                <a:hlinkClick r:id="rId4"/>
              </a:rPr>
              <a:t>https://www.dlology.com/blog/how-to-do-novelty-detection-in-keras-with-generative-adversarial-network/</a:t>
            </a:r>
            <a:endParaRPr lang="en-US" altLang="zh-CN" dirty="0" smtClean="0"/>
          </a:p>
          <a:p>
            <a:r>
              <a:rPr lang="en-US" altLang="zh-CN" dirty="0" smtClean="0">
                <a:hlinkClick r:id="rId5"/>
              </a:rPr>
              <a:t>https://github.com/khalooei/ALOCC-CVPR2018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219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github.com/houssamzenati/Efficient-GAN-Anomaly-Detection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hlinkClick r:id="rId4"/>
              </a:rPr>
              <a:t>https://arxiv.org/abs/1904.02426v2</a:t>
            </a:r>
            <a:r>
              <a:rPr lang="en-US" altLang="zh-CN" dirty="0" smtClean="0"/>
              <a:t> 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Efficient GAN-based method for cyber-intrusion detection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hlinkClick r:id="rId5"/>
              </a:rPr>
              <a:t>https://github.com/Forcrush/Efficient-GAN-based-method-for-cyber-intrusion</a:t>
            </a:r>
            <a:r>
              <a:rPr lang="en-US" altLang="zh-CN" dirty="0" smtClean="0"/>
              <a:t> </a:t>
            </a: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59207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https://github.com/h19920918/memae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Memorizing Normality to Detect 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Anomaly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Memory-augmented Deep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Autoencoder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Unsupervised 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Anomaly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Detection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MemAE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368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https://github.com/msminhas93/CompactCNN</a:t>
            </a:r>
            <a:endParaRPr lang="en-US" altLang="zh-CN" dirty="0" smtClean="0"/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Compact Convolutional Neural Network for Textured Surface Anomaly Detection</a:t>
            </a:r>
            <a:endParaRPr lang="en-US" altLang="zh-CN" dirty="0" smtClean="0"/>
          </a:p>
          <a:p>
            <a:r>
              <a:rPr lang="en-US" altLang="zh-CN" dirty="0" smtClean="0"/>
              <a:t>https://www.semanticscholar.org/paper/A-Compact-Convolutional-Neural-Network-for-Textured-Racki-Tomazevic/17d3f90cb63fbac50a5e49b8a46e633ec1f526fd#extracted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7514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https://arxiv.org/pdf/1811.06861.pdf</a:t>
            </a:r>
            <a:r>
              <a:rPr lang="en-US" altLang="zh-CN" dirty="0" smtClean="0"/>
              <a:t>   Anomaly Detection using Deep Learning based Image Completion</a:t>
            </a:r>
          </a:p>
          <a:p>
            <a:r>
              <a:rPr lang="en-US" altLang="zh-CN" dirty="0" smtClean="0">
                <a:hlinkClick r:id="rId4"/>
              </a:rPr>
              <a:t>https://github.com/oezguensi/anomaly-detection-image-completion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9381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https://github.com/greentfrapp/doping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06279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https://github.com/YeongHyeon/CVAE-AnomalyDetection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40438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https://github.com/houssamzenati/Adversarially-Learned-Anomaly-Detection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97543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https://github.com/jingkunchen/patch_gan_alocc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1798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https://github.com/divelab/svae</a:t>
            </a:r>
            <a:endParaRPr lang="en-US" altLang="zh-CN" dirty="0" smtClean="0"/>
          </a:p>
          <a:p>
            <a:r>
              <a:rPr lang="en-US" altLang="zh-CN" dirty="0" smtClean="0">
                <a:hlinkClick r:id="rId4"/>
              </a:rPr>
              <a:t>https://</a:t>
            </a:r>
            <a:r>
              <a:rPr lang="en-US" altLang="zh-CN" dirty="0" smtClean="0">
                <a:hlinkClick r:id="rId4"/>
              </a:rPr>
              <a:t>github.com/tbepler/spatial-VAE</a:t>
            </a:r>
            <a:endParaRPr lang="en-US" altLang="zh-CN" dirty="0" smtClean="0"/>
          </a:p>
          <a:p>
            <a:r>
              <a:rPr lang="en-US" altLang="zh-CN" dirty="0" smtClean="0">
                <a:hlinkClick r:id="rId5"/>
              </a:rPr>
              <a:t>http://tongtianta.site/paper/61488</a:t>
            </a:r>
            <a:endParaRPr lang="en-US" altLang="zh-CN" dirty="0" smtClean="0"/>
          </a:p>
          <a:p>
            <a:r>
              <a:rPr lang="en-US" altLang="zh-CN" dirty="0" smtClean="0">
                <a:hlinkClick r:id="rId6"/>
              </a:rPr>
              <a:t>http://tongtianta.site/paper/61141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736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Iterative energy-based projection on a normal data manifold for anomaly </a:t>
            </a:r>
            <a:r>
              <a:rPr lang="en-US" altLang="zh-CN" dirty="0" smtClean="0"/>
              <a:t>localization </a:t>
            </a:r>
            <a:r>
              <a:rPr lang="en-US" altLang="zh-CN" dirty="0" smtClean="0">
                <a:hlinkClick r:id="rId3"/>
              </a:rPr>
              <a:t>http://tongtianta.site/paper/59419</a:t>
            </a:r>
            <a:endParaRPr lang="en-US" altLang="zh-CN" dirty="0" smtClean="0"/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Deep structured energy-based image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inpainting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 smtClean="0">
                <a:hlinkClick r:id="rId4"/>
              </a:rPr>
              <a:t>http://tongtianta.site/paper/25792</a:t>
            </a:r>
            <a:r>
              <a:rPr lang="en-US" altLang="zh-CN" dirty="0" smtClean="0"/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Deep structured energy-based image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inpainting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9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https://github.com/hoya012/awesome-anomaly-detection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4102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hlinkClick r:id="rId3"/>
              </a:rPr>
              <a:t>https://qiita.com/shinmura0/items/742adb4faefcfc8dd5cb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hlinkClick r:id="rId4"/>
              </a:rPr>
              <a:t>https://github.com/shinmura0/PConv-Keras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0893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hlinkClick r:id="rId3"/>
              </a:rPr>
              <a:t>https://qiita.com/shinmura0/items/742adb4faefcfc8dd5cb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hlinkClick r:id="rId4"/>
              </a:rPr>
              <a:t>https://github.com/shinmura0/PConv-Keras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635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hlinkClick r:id="rId3"/>
              </a:rPr>
              <a:t>http://tongtianta.site/paper/4538</a:t>
            </a:r>
            <a:endParaRPr lang="zh-CN" altLang="en-US" sz="120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690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 smtClean="0">
                <a:hlinkClick r:id="rId3"/>
              </a:rPr>
              <a:t>https://github.com/oyxhust/wgan-gp-anomaly</a:t>
            </a:r>
            <a:r>
              <a:rPr lang="en-US" altLang="zh-CN" sz="1200" dirty="0" smtClean="0"/>
              <a:t> (</a:t>
            </a:r>
            <a:r>
              <a:rPr lang="en-US" altLang="zh-CN" sz="1200" dirty="0" err="1" smtClean="0">
                <a:hlinkClick r:id="rId3"/>
              </a:rPr>
              <a:t>wgan-gp</a:t>
            </a:r>
            <a:r>
              <a:rPr lang="en-US" altLang="zh-CN" sz="1200" dirty="0" smtClean="0"/>
              <a:t>)</a:t>
            </a:r>
          </a:p>
          <a:p>
            <a:r>
              <a:rPr lang="en-US" altLang="zh-CN" sz="1200" dirty="0" smtClean="0">
                <a:hlinkClick r:id="rId4"/>
              </a:rPr>
              <a:t>https://github.com/fuchami/ANOGAN</a:t>
            </a:r>
            <a:r>
              <a:rPr lang="en-US" altLang="zh-CN" sz="1200" dirty="0" smtClean="0"/>
              <a:t> (DCGAN)</a:t>
            </a:r>
          </a:p>
          <a:p>
            <a:r>
              <a:rPr lang="en-US" altLang="zh-CN" sz="1200" dirty="0" smtClean="0">
                <a:hlinkClick r:id="rId5"/>
              </a:rPr>
              <a:t>https://github.com/kosyoshida/simple-keras</a:t>
            </a:r>
            <a:r>
              <a:rPr lang="en-US" altLang="zh-CN" sz="1200" dirty="0" smtClean="0"/>
              <a:t>   </a:t>
            </a:r>
            <a:r>
              <a:rPr lang="en-US" altLang="zh-CN" sz="1200" dirty="0" smtClean="0">
                <a:hlinkClick r:id="rId6"/>
              </a:rPr>
              <a:t>https://github.com/tkwoo/anogan-keras</a:t>
            </a:r>
            <a:r>
              <a:rPr lang="en-US" altLang="zh-CN" sz="1200" dirty="0" smtClean="0"/>
              <a:t> </a:t>
            </a:r>
          </a:p>
          <a:p>
            <a:r>
              <a:rPr lang="nl-NL" altLang="zh-CN" sz="1200" dirty="0" smtClean="0"/>
              <a:t>AnoGAN(code, keras) : </a:t>
            </a:r>
            <a:r>
              <a:rPr lang="nl-NL" altLang="zh-CN" sz="1200" dirty="0" smtClean="0">
                <a:hlinkClick r:id="rId7"/>
              </a:rPr>
              <a:t>https://github.com/yjucho1/anoGAN</a:t>
            </a:r>
            <a:r>
              <a:rPr lang="nl-NL" altLang="zh-CN" sz="1200" dirty="0" smtClean="0"/>
              <a:t/>
            </a:r>
            <a:br>
              <a:rPr lang="nl-NL" altLang="zh-CN" sz="1200" dirty="0" smtClean="0"/>
            </a:br>
            <a:r>
              <a:rPr lang="nl-NL" altLang="zh-CN" sz="1200" dirty="0" smtClean="0"/>
              <a:t>AnoGAN(code, tf) : </a:t>
            </a:r>
            <a:r>
              <a:rPr lang="nl-NL" altLang="zh-CN" sz="1200" dirty="0" smtClean="0">
                <a:hlinkClick r:id="rId8"/>
              </a:rPr>
              <a:t>https://github.com/LeeDoYup/AnoGAN</a:t>
            </a:r>
            <a:endParaRPr lang="en-US" altLang="zh-CN" sz="120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235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 smtClean="0">
                <a:hlinkClick r:id="rId3"/>
              </a:rPr>
              <a:t>https://github.com/oyxhust/wgan-gp-anomaly</a:t>
            </a:r>
            <a:r>
              <a:rPr lang="en-US" altLang="zh-CN" sz="1200" dirty="0" smtClean="0"/>
              <a:t> (</a:t>
            </a:r>
            <a:r>
              <a:rPr lang="en-US" altLang="zh-CN" sz="1200" dirty="0" err="1" smtClean="0">
                <a:hlinkClick r:id="rId3"/>
              </a:rPr>
              <a:t>wgan-gp</a:t>
            </a:r>
            <a:r>
              <a:rPr lang="en-US" altLang="zh-CN" sz="1200" dirty="0" smtClean="0"/>
              <a:t>)</a:t>
            </a:r>
          </a:p>
          <a:p>
            <a:r>
              <a:rPr lang="en-US" altLang="zh-CN" sz="1200" dirty="0" smtClean="0">
                <a:hlinkClick r:id="rId4"/>
              </a:rPr>
              <a:t>https://github.com/fuchami/ANOGAN</a:t>
            </a:r>
            <a:r>
              <a:rPr lang="en-US" altLang="zh-CN" sz="1200" dirty="0" smtClean="0"/>
              <a:t> (DCGAN)</a:t>
            </a:r>
          </a:p>
          <a:p>
            <a:r>
              <a:rPr lang="en-US" altLang="zh-CN" sz="1200" dirty="0" smtClean="0">
                <a:hlinkClick r:id="rId5"/>
              </a:rPr>
              <a:t>https://github.com/kosyoshida/simple-keras</a:t>
            </a:r>
            <a:endParaRPr lang="en-US" altLang="zh-CN" sz="120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1919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https://github.com/tSchlegl/f-AnoGAN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755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https://github.com/WellenWoo/GANomaly-pytorch</a:t>
            </a:r>
            <a:endParaRPr lang="en-US" altLang="zh-CN" dirty="0" smtClean="0"/>
          </a:p>
          <a:p>
            <a:r>
              <a:rPr lang="en-US" altLang="zh-CN" dirty="0" smtClean="0">
                <a:hlinkClick r:id="rId4"/>
              </a:rPr>
              <a:t>https://github.com/aarthipriyar/GAN</a:t>
            </a:r>
            <a:endParaRPr lang="en-US" altLang="zh-CN" dirty="0" smtClean="0"/>
          </a:p>
          <a:p>
            <a:r>
              <a:rPr lang="en-US" altLang="zh-CN" dirty="0" smtClean="0">
                <a:hlinkClick r:id="rId5"/>
              </a:rPr>
              <a:t>https://github.com/samet-akcay/ganomaly</a:t>
            </a:r>
            <a:endParaRPr lang="en-US" altLang="zh-CN" dirty="0" smtClean="0"/>
          </a:p>
          <a:p>
            <a:r>
              <a:rPr lang="en-US" altLang="zh-CN" dirty="0" smtClean="0">
                <a:hlinkClick r:id="rId6"/>
              </a:rPr>
              <a:t>https://github.com/mimirobo/retina_ganomaly</a:t>
            </a:r>
            <a:endParaRPr lang="en-US" altLang="zh-CN" dirty="0" smtClean="0"/>
          </a:p>
          <a:p>
            <a:r>
              <a:rPr lang="en-US" altLang="zh-CN" dirty="0" smtClean="0">
                <a:hlinkClick r:id="rId5"/>
              </a:rPr>
              <a:t>https://github.com/samet-akcay/ganomaly</a:t>
            </a:r>
            <a:endParaRPr lang="en-US" altLang="zh-CN" dirty="0" smtClean="0"/>
          </a:p>
          <a:p>
            <a:r>
              <a:rPr lang="en-US" altLang="zh-CN" dirty="0" smtClean="0">
                <a:hlinkClick r:id="rId7"/>
              </a:rPr>
              <a:t>https://</a:t>
            </a:r>
            <a:r>
              <a:rPr lang="en-US" altLang="zh-CN" dirty="0" smtClean="0">
                <a:hlinkClick r:id="rId7"/>
              </a:rPr>
              <a:t>github.com/ucbtns/medgan</a:t>
            </a:r>
            <a:endParaRPr lang="en-US" altLang="zh-CN" dirty="0" smtClean="0"/>
          </a:p>
          <a:p>
            <a:r>
              <a:rPr lang="en-US" altLang="zh-CN" dirty="0" smtClean="0">
                <a:hlinkClick r:id="rId8"/>
              </a:rPr>
              <a:t>https://github.com/SunnerLi/GANomaly2D</a:t>
            </a:r>
            <a:endParaRPr lang="en-US" altLang="zh-CN" dirty="0" smtClean="0"/>
          </a:p>
          <a:p>
            <a:r>
              <a:rPr lang="en-US" altLang="zh-CN" dirty="0" smtClean="0">
                <a:hlinkClick r:id="rId9"/>
              </a:rPr>
              <a:t>https://github.com/gewenchao/anomaly-detection-semi-supervision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136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https://github.com/WellenWoo/GANomaly-pytorch</a:t>
            </a:r>
            <a:endParaRPr lang="en-US" altLang="zh-CN" dirty="0" smtClean="0"/>
          </a:p>
          <a:p>
            <a:r>
              <a:rPr lang="en-US" altLang="zh-CN" dirty="0" smtClean="0">
                <a:hlinkClick r:id="rId4"/>
              </a:rPr>
              <a:t>https://github.com/aarthipriyar/GAN</a:t>
            </a:r>
            <a:endParaRPr lang="en-US" altLang="zh-CN" dirty="0" smtClean="0"/>
          </a:p>
          <a:p>
            <a:r>
              <a:rPr lang="en-US" altLang="zh-CN" dirty="0" smtClean="0">
                <a:hlinkClick r:id="rId5"/>
              </a:rPr>
              <a:t>https://</a:t>
            </a:r>
            <a:r>
              <a:rPr lang="en-US" altLang="zh-CN" dirty="0" smtClean="0">
                <a:hlinkClick r:id="rId5"/>
              </a:rPr>
              <a:t>github.com/samet-akcay/ganomaly</a:t>
            </a:r>
            <a:endParaRPr lang="en-US" altLang="zh-CN" dirty="0" smtClean="0"/>
          </a:p>
          <a:p>
            <a:r>
              <a:rPr lang="en-US" altLang="zh-CN" dirty="0" smtClean="0"/>
              <a:t>https://github.com/Scott1123/GANomaly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010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https://github.com/samet-akcay/skip-ganomaly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C59898-F50B-4518-9CC6-37F3B07C9A4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5748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954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211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2849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453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433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243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296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293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682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243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387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E0A22-C5C0-47C9-A22C-FAB0AF4288EB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B52E8-C3AB-4604-8E4D-28CA7F620C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22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Anomaly Detection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Zhu </a:t>
            </a:r>
            <a:r>
              <a:rPr lang="en-US" altLang="zh-CN" dirty="0" err="1" smtClean="0"/>
              <a:t>yiling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12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f-</a:t>
            </a:r>
            <a:r>
              <a:rPr lang="en-US" altLang="zh-CN" dirty="0" err="1"/>
              <a:t>AnoGAN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0331" y="1905078"/>
            <a:ext cx="8471338" cy="381520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41131" y="6008242"/>
            <a:ext cx="91334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Schlegl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, Thomas, et al. "f-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AnoGAN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: Fast unsupervised anomaly detection with generative adversarial networks." </a:t>
            </a:r>
            <a:r>
              <a:rPr lang="en-US" altLang="zh-CN" i="1" dirty="0">
                <a:solidFill>
                  <a:srgbClr val="222222"/>
                </a:solidFill>
                <a:latin typeface="Arial" panose="020B0604020202020204" pitchFamily="34" charset="0"/>
              </a:rPr>
              <a:t>Medical image analysis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 54 (2019): 30-44.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0922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GANomaly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38200" y="6176963"/>
            <a:ext cx="103933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Akcay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Samet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, Amir </a:t>
            </a:r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Atapour-Abarghouei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, and Toby P. </a:t>
            </a:r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Breckon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. "</a:t>
            </a:r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Ganomaly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: Semi-supervised anomaly detection via adversarial training." </a:t>
            </a:r>
            <a:r>
              <a:rPr lang="en-US" altLang="zh-CN" sz="1600" i="1" dirty="0">
                <a:solidFill>
                  <a:srgbClr val="222222"/>
                </a:solidFill>
                <a:latin typeface="Arial" panose="020B0604020202020204" pitchFamily="34" charset="0"/>
              </a:rPr>
              <a:t>Asian Conference on Computer Vision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. Springer, Cham, 2018.</a:t>
            </a:r>
            <a:endParaRPr lang="zh-CN" altLang="en-US" sz="1600" dirty="0"/>
          </a:p>
        </p:txBody>
      </p:sp>
      <p:pic>
        <p:nvPicPr>
          <p:cNvPr id="7170" name="Picture 2" descr="http://static.tongtianta.site/paper_image/763df75e-73b5-11e9-888c-00163e08bb86/image_4_0_0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857" y="1623402"/>
            <a:ext cx="910557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557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GANomaly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38200" y="6176963"/>
            <a:ext cx="103933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Akcay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Samet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, Amir </a:t>
            </a:r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Atapour-Abarghouei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, and Toby P. </a:t>
            </a:r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Breckon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. "</a:t>
            </a:r>
            <a:r>
              <a:rPr lang="en-US" altLang="zh-CN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Ganomaly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: Semi-supervised anomaly detection via adversarial training." </a:t>
            </a:r>
            <a:r>
              <a:rPr lang="en-US" altLang="zh-CN" sz="1600" i="1" dirty="0">
                <a:solidFill>
                  <a:srgbClr val="222222"/>
                </a:solidFill>
                <a:latin typeface="Arial" panose="020B0604020202020204" pitchFamily="34" charset="0"/>
              </a:rPr>
              <a:t>Asian Conference on Computer Vision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. Springer, Cham, 2018.</a:t>
            </a:r>
            <a:endParaRPr lang="zh-CN" altLang="en-US" sz="1600" dirty="0"/>
          </a:p>
        </p:txBody>
      </p:sp>
      <p:pic>
        <p:nvPicPr>
          <p:cNvPr id="7170" name="Picture 2" descr="http://static.tongtianta.site/paper_image/763df75e-73b5-11e9-888c-00163e08bb86/image_4_0_0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857" y="1623402"/>
            <a:ext cx="910557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253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Skip-</a:t>
            </a:r>
            <a:r>
              <a:rPr lang="en-US" altLang="zh-CN" dirty="0" err="1"/>
              <a:t>ganomaly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78972" y="6075071"/>
            <a:ext cx="10668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i="1" dirty="0"/>
              <a:t>S. </a:t>
            </a:r>
            <a:r>
              <a:rPr lang="en-US" altLang="zh-CN" sz="1600" i="1" dirty="0" err="1"/>
              <a:t>Akçay</a:t>
            </a:r>
            <a:r>
              <a:rPr lang="en-US" altLang="zh-CN" sz="1600" i="1" dirty="0"/>
              <a:t>, A. </a:t>
            </a:r>
            <a:r>
              <a:rPr lang="en-US" altLang="zh-CN" sz="1600" i="1" dirty="0" err="1"/>
              <a:t>Atapour-Abarghouei</a:t>
            </a:r>
            <a:r>
              <a:rPr lang="en-US" altLang="zh-CN" sz="1600" i="1" dirty="0"/>
              <a:t>, T. P. </a:t>
            </a:r>
            <a:r>
              <a:rPr lang="en-US" altLang="zh-CN" sz="1600" i="1" dirty="0" err="1"/>
              <a:t>Breckon</a:t>
            </a:r>
            <a:r>
              <a:rPr lang="en-US" altLang="zh-CN" sz="1600" i="1" dirty="0"/>
              <a:t>, Skip-</a:t>
            </a:r>
            <a:r>
              <a:rPr lang="en-US" altLang="zh-CN" sz="1600" i="1" dirty="0" err="1"/>
              <a:t>GANomaly</a:t>
            </a:r>
            <a:r>
              <a:rPr lang="en-US" altLang="zh-CN" sz="1600" i="1" dirty="0"/>
              <a:t>: Skip Connected and </a:t>
            </a:r>
            <a:r>
              <a:rPr lang="en-US" altLang="zh-CN" sz="1600" i="1" dirty="0" err="1"/>
              <a:t>Adversarially</a:t>
            </a:r>
            <a:r>
              <a:rPr lang="en-US" altLang="zh-CN" sz="1600" i="1" dirty="0"/>
              <a:t> Trained Encoder-Decoder Anomaly Detection, in: International Joint Conference on Neural Networks (IJCNN), IEEE, 2019</a:t>
            </a:r>
            <a:endParaRPr lang="zh-CN" altLang="en-US" sz="1600" i="1" dirty="0"/>
          </a:p>
        </p:txBody>
      </p:sp>
      <p:pic>
        <p:nvPicPr>
          <p:cNvPr id="1026" name="Picture 2" descr="http://static.tongtianta.site/paper_image/fd98439a-840d-11e9-941f-00163e08bb86/image_2_2_0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146" y="1617876"/>
            <a:ext cx="773263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506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Efficient-GAN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838200" y="6369319"/>
            <a:ext cx="108072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Zenati, 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Houssam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, et al. "Efficient 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gan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-based anomaly detection." </a:t>
            </a:r>
            <a:r>
              <a:rPr lang="en-US" altLang="zh-CN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altLang="zh-CN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arXiv:1802.06222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 (2018).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783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Fence GAN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82872" y="6134360"/>
            <a:ext cx="103868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Ngo, 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Cuong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Phuc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, et al. "Fence GAN: Towards Better Anomaly Detection." </a:t>
            </a:r>
            <a:r>
              <a:rPr lang="en-US" altLang="zh-CN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altLang="zh-CN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arXiv:1904.01209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 (2019).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5946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MemAE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81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CompactCNN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3109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Image Completion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98253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743606" y="6176963"/>
            <a:ext cx="101451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Lim, 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Swee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Kiat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, et al. "Doping: Generative data augmentation for unsupervised anomaly detection with 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gan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." </a:t>
            </a:r>
            <a:r>
              <a:rPr lang="en-US" altLang="zh-CN" i="1" dirty="0">
                <a:solidFill>
                  <a:srgbClr val="222222"/>
                </a:solidFill>
                <a:latin typeface="Arial" panose="020B0604020202020204" pitchFamily="34" charset="0"/>
              </a:rPr>
              <a:t>2018 IEEE International Conference on Data Mining (ICDM)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. IEEE, 2018.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0057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Image-level anomaly detection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Classification target</a:t>
            </a:r>
          </a:p>
          <a:p>
            <a:r>
              <a:rPr lang="en-US" altLang="zh-CN" sz="2000" dirty="0" err="1"/>
              <a:t>Adversarially</a:t>
            </a:r>
            <a:r>
              <a:rPr lang="en-US" altLang="zh-CN" sz="2000" dirty="0"/>
              <a:t> Learned One-Class Classifier for Novelty Detection [ALOCC] | Mohammad </a:t>
            </a:r>
            <a:r>
              <a:rPr lang="en-US" altLang="zh-CN" sz="2000" dirty="0" err="1"/>
              <a:t>Sabokrou</a:t>
            </a:r>
            <a:r>
              <a:rPr lang="en-US" altLang="zh-CN" sz="2000" dirty="0"/>
              <a:t>, et al. </a:t>
            </a:r>
            <a:r>
              <a:rPr lang="en-US" altLang="zh-CN" sz="2000" b="1" dirty="0"/>
              <a:t>| [CVPR' 18</a:t>
            </a:r>
            <a:r>
              <a:rPr lang="en-US" altLang="zh-CN" sz="2000" b="1" dirty="0" smtClean="0"/>
              <a:t>]</a:t>
            </a:r>
          </a:p>
          <a:p>
            <a:r>
              <a:rPr lang="en-US" altLang="zh-CN" sz="2000" dirty="0"/>
              <a:t>Hierarchical Novelty Detection for Visual Object Recognition | </a:t>
            </a:r>
            <a:r>
              <a:rPr lang="en-US" altLang="zh-CN" sz="2000" dirty="0" err="1"/>
              <a:t>Kibok</a:t>
            </a:r>
            <a:r>
              <a:rPr lang="en-US" altLang="zh-CN" sz="2000" dirty="0"/>
              <a:t> Lee, et al. | </a:t>
            </a:r>
            <a:r>
              <a:rPr lang="en-US" altLang="zh-CN" sz="2000" b="1" dirty="0"/>
              <a:t>[CVPR' 18]</a:t>
            </a:r>
            <a:r>
              <a:rPr lang="en-US" altLang="zh-CN" sz="2000" dirty="0"/>
              <a:t> </a:t>
            </a:r>
            <a:endParaRPr lang="en-US" altLang="zh-CN" sz="2000" dirty="0" smtClean="0"/>
          </a:p>
          <a:p>
            <a:r>
              <a:rPr lang="en-US" altLang="zh-CN" sz="2000" dirty="0"/>
              <a:t>Deep One-Class Classification | Lukas Ruff, el al. | </a:t>
            </a:r>
            <a:r>
              <a:rPr lang="en-US" altLang="zh-CN" sz="2000" b="1" dirty="0"/>
              <a:t>[ICML' 18</a:t>
            </a:r>
            <a:r>
              <a:rPr lang="en-US" altLang="zh-CN" sz="2000" b="1" dirty="0" smtClean="0"/>
              <a:t>]</a:t>
            </a:r>
          </a:p>
          <a:p>
            <a:r>
              <a:rPr lang="en-US" altLang="zh-CN" sz="2000" dirty="0"/>
              <a:t>Deep Anomaly Detection with Outlier Exposure | Dan </a:t>
            </a:r>
            <a:r>
              <a:rPr lang="en-US" altLang="zh-CN" sz="2000" dirty="0" err="1"/>
              <a:t>Hendrycks</a:t>
            </a:r>
            <a:r>
              <a:rPr lang="en-US" altLang="zh-CN" sz="2000" dirty="0"/>
              <a:t>, et al. | [ICLR' 19] </a:t>
            </a:r>
            <a:endParaRPr lang="en-US" altLang="zh-CN" sz="2000" dirty="0" smtClean="0"/>
          </a:p>
          <a:p>
            <a:r>
              <a:rPr lang="en-US" altLang="zh-CN" sz="2000" dirty="0"/>
              <a:t>Latent Space </a:t>
            </a:r>
            <a:r>
              <a:rPr lang="en-US" altLang="zh-CN" sz="2000" dirty="0" err="1"/>
              <a:t>Autoregression</a:t>
            </a:r>
            <a:r>
              <a:rPr lang="en-US" altLang="zh-CN" sz="2000" dirty="0"/>
              <a:t> for Novelty Detection | </a:t>
            </a:r>
            <a:r>
              <a:rPr lang="en-US" altLang="zh-CN" sz="2000" dirty="0" err="1"/>
              <a:t>Davide</a:t>
            </a:r>
            <a:r>
              <a:rPr lang="en-US" altLang="zh-CN" sz="2000" dirty="0"/>
              <a:t> </a:t>
            </a:r>
            <a:r>
              <a:rPr lang="en-US" altLang="zh-CN" sz="2000" dirty="0" err="1"/>
              <a:t>Abati</a:t>
            </a:r>
            <a:r>
              <a:rPr lang="en-US" altLang="zh-CN" sz="2000" dirty="0"/>
              <a:t>, et al. | </a:t>
            </a:r>
            <a:r>
              <a:rPr lang="en-US" altLang="zh-CN" sz="2000" b="1" dirty="0"/>
              <a:t>[CVPR' 19</a:t>
            </a:r>
            <a:r>
              <a:rPr lang="en-US" altLang="zh-CN" sz="2000" b="1" dirty="0" smtClean="0"/>
              <a:t>]</a:t>
            </a:r>
          </a:p>
          <a:p>
            <a:r>
              <a:rPr lang="en-US" altLang="zh-CN" sz="2000" dirty="0"/>
              <a:t>OCGAN: One-Class Novelty Detection Using GANs With Constrained Latent Representations | </a:t>
            </a:r>
            <a:r>
              <a:rPr lang="en-US" altLang="zh-CN" sz="2000" dirty="0" err="1"/>
              <a:t>Pramuditha</a:t>
            </a:r>
            <a:r>
              <a:rPr lang="en-US" altLang="zh-CN" sz="2000" dirty="0"/>
              <a:t> </a:t>
            </a:r>
            <a:r>
              <a:rPr lang="en-US" altLang="zh-CN" sz="2000" dirty="0" err="1"/>
              <a:t>Perera</a:t>
            </a:r>
            <a:r>
              <a:rPr lang="en-US" altLang="zh-CN" sz="2000" dirty="0"/>
              <a:t>, et al. | </a:t>
            </a:r>
            <a:r>
              <a:rPr lang="en-US" altLang="zh-CN" sz="2000" b="1" dirty="0"/>
              <a:t>[CVPR' 19]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426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CVAE</a:t>
            </a:r>
            <a:endParaRPr lang="zh-CN" altLang="en-US" dirty="0"/>
          </a:p>
        </p:txBody>
      </p:sp>
      <p:pic>
        <p:nvPicPr>
          <p:cNvPr id="1026" name="Picture 2" descr="https://github.com/YeongHyeon/CVAE-AnomalyDetection/raw/master/figures/vae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218" y="2130938"/>
            <a:ext cx="6436844" cy="241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274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Adversarially</a:t>
            </a:r>
            <a:r>
              <a:rPr lang="en-US" altLang="zh-CN" dirty="0"/>
              <a:t> Learned Anomaly Detection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838200" y="6176963"/>
            <a:ext cx="103421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Adversarially</a:t>
            </a:r>
            <a:r>
              <a:rPr lang="en-US" altLang="zh-CN" dirty="0"/>
              <a:t> Learned Anomaly Detection" (authors: </a:t>
            </a:r>
            <a:r>
              <a:rPr lang="en-US" altLang="zh-CN" dirty="0" err="1"/>
              <a:t>Houssam</a:t>
            </a:r>
            <a:r>
              <a:rPr lang="en-US" altLang="zh-CN" dirty="0"/>
              <a:t> Zenati*, </a:t>
            </a:r>
            <a:r>
              <a:rPr lang="en-US" altLang="zh-CN" dirty="0" err="1"/>
              <a:t>Manon</a:t>
            </a:r>
            <a:r>
              <a:rPr lang="en-US" altLang="zh-CN" dirty="0"/>
              <a:t> </a:t>
            </a:r>
            <a:r>
              <a:rPr lang="en-US" altLang="zh-CN" dirty="0" err="1"/>
              <a:t>Romain</a:t>
            </a:r>
            <a:r>
              <a:rPr lang="en-US" altLang="zh-CN" dirty="0"/>
              <a:t>*, </a:t>
            </a:r>
            <a:r>
              <a:rPr lang="en-US" altLang="zh-CN" dirty="0" err="1"/>
              <a:t>Chuan</a:t>
            </a:r>
            <a:r>
              <a:rPr lang="en-US" altLang="zh-CN" dirty="0"/>
              <a:t> Sheng Foo*, Bruno </a:t>
            </a:r>
            <a:r>
              <a:rPr lang="en-US" altLang="zh-CN" dirty="0" err="1"/>
              <a:t>Lecouat</a:t>
            </a:r>
            <a:r>
              <a:rPr lang="en-US" altLang="zh-CN" dirty="0"/>
              <a:t>, Vijay </a:t>
            </a:r>
            <a:r>
              <a:rPr lang="en-US" altLang="zh-CN" dirty="0" err="1"/>
              <a:t>Ramaseshan</a:t>
            </a:r>
            <a:r>
              <a:rPr lang="en-US" altLang="zh-CN" dirty="0"/>
              <a:t> Chandrasekhar)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93802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SSIM loss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4642" y="2017986"/>
            <a:ext cx="9352279" cy="326822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208689" y="6067886"/>
            <a:ext cx="85974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Bergmann, Paul, et al. "Improving Unsupervised Defect Segmentation by Applying Structural Similarity to 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Autoencoders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." </a:t>
            </a:r>
            <a:r>
              <a:rPr lang="en-US" altLang="zh-CN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altLang="zh-CN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arXiv:1807.02011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 (2018).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28642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patch_gan_alocc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85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Spatial </a:t>
            </a:r>
            <a:r>
              <a:rPr lang="en-US" altLang="zh-CN" dirty="0"/>
              <a:t>VAE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8876" y="1690688"/>
            <a:ext cx="9286011" cy="397082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38200" y="6211669"/>
            <a:ext cx="98613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Baur</a:t>
            </a:r>
            <a:r>
              <a:rPr lang="en-US" altLang="zh-CN" dirty="0"/>
              <a:t>, Christoph, et al. "Deep </a:t>
            </a:r>
            <a:r>
              <a:rPr lang="en-US" altLang="zh-CN" dirty="0" err="1"/>
              <a:t>autoencoding</a:t>
            </a:r>
            <a:r>
              <a:rPr lang="en-US" altLang="zh-CN" dirty="0"/>
              <a:t> models for unsupervised anomaly segmentation in brain </a:t>
            </a:r>
            <a:r>
              <a:rPr lang="en-US" altLang="zh-CN" dirty="0" err="1"/>
              <a:t>mr</a:t>
            </a:r>
            <a:r>
              <a:rPr lang="en-US" altLang="zh-CN" dirty="0"/>
              <a:t> images." International MICCAI </a:t>
            </a:r>
            <a:r>
              <a:rPr lang="en-US" altLang="zh-CN" dirty="0" err="1"/>
              <a:t>Brainlesion</a:t>
            </a:r>
            <a:r>
              <a:rPr lang="en-US" altLang="zh-CN" dirty="0"/>
              <a:t> Workshop. Springer, Cham, 2018.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794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Structured </a:t>
            </a:r>
            <a:r>
              <a:rPr lang="en-US" altLang="zh-CN" dirty="0" smtClean="0"/>
              <a:t>Energy-Based VAE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0153" y="1869364"/>
            <a:ext cx="10017649" cy="332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DataSet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6761" y="1421743"/>
            <a:ext cx="7304590" cy="446717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203459" y="5888917"/>
            <a:ext cx="97850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Bergmann, Paul, et al. "</a:t>
            </a:r>
            <a:r>
              <a:rPr lang="en-US" altLang="zh-CN" dirty="0" err="1"/>
              <a:t>MVTec</a:t>
            </a:r>
            <a:r>
              <a:rPr lang="en-US" altLang="zh-CN" dirty="0"/>
              <a:t> AD--A Comprehensive Real-World Dataset for Unsupervised Anomaly Detection." Proceedings of the IEEE Conference on Computer Vision and Pattern Recognition. 2019.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307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Partial Convolutions for Image </a:t>
            </a:r>
            <a:r>
              <a:rPr lang="en-US" altLang="zh-CN" dirty="0" err="1"/>
              <a:t>Inpainting</a:t>
            </a:r>
            <a:endParaRPr lang="en-US" altLang="zh-CN" dirty="0"/>
          </a:p>
        </p:txBody>
      </p:sp>
      <p:pic>
        <p:nvPicPr>
          <p:cNvPr id="3074" name="Picture 2" descr="https://github.com/chuangtc/PConv-Keras/raw/master/data/images/sample_results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255" y="1215887"/>
            <a:ext cx="6747475" cy="5041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945930" y="6211669"/>
            <a:ext cx="9858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Liu, Guilin, et al. "Image </a:t>
            </a:r>
            <a:r>
              <a:rPr lang="en-US" altLang="zh-CN" dirty="0" err="1">
                <a:solidFill>
                  <a:srgbClr val="222222"/>
                </a:solidFill>
                <a:latin typeface="Arial" panose="020B0604020202020204" pitchFamily="34" charset="0"/>
              </a:rPr>
              <a:t>inpainting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 for irregular holes using partial convolutions." </a:t>
            </a:r>
            <a:r>
              <a:rPr lang="en-US" altLang="zh-CN" i="1" dirty="0">
                <a:solidFill>
                  <a:srgbClr val="222222"/>
                </a:solidFill>
                <a:latin typeface="Arial" panose="020B0604020202020204" pitchFamily="34" charset="0"/>
              </a:rPr>
              <a:t>Proceedings of the European Conference on Computer Vision (ECCV)</a:t>
            </a: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. 2018.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6084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Ano-Unet</a:t>
            </a:r>
            <a:endParaRPr lang="en-US" altLang="zh-CN" dirty="0"/>
          </a:p>
        </p:txBody>
      </p:sp>
      <p:pic>
        <p:nvPicPr>
          <p:cNvPr id="4098" name="Picture 2" descr="Untitled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731" y="1409010"/>
            <a:ext cx="5220533" cy="4918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ig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809" y="2460898"/>
            <a:ext cx="4676775" cy="225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620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Image-level anomaly detection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Segmentation target</a:t>
            </a:r>
          </a:p>
          <a:p>
            <a:r>
              <a:rPr lang="en-US" altLang="zh-CN" sz="2000" dirty="0"/>
              <a:t>Unsupervised Anomaly Detection with Generative Adversarial Networks to Guide Marker Discovery [</a:t>
            </a:r>
            <a:r>
              <a:rPr lang="en-US" altLang="zh-CN" sz="2000" b="1" dirty="0" err="1"/>
              <a:t>AnoGAN</a:t>
            </a:r>
            <a:r>
              <a:rPr lang="en-US" altLang="zh-CN" sz="2000" dirty="0"/>
              <a:t>] | Thomas </a:t>
            </a:r>
            <a:r>
              <a:rPr lang="en-US" altLang="zh-CN" sz="2000" dirty="0" err="1"/>
              <a:t>Schlegl</a:t>
            </a:r>
            <a:r>
              <a:rPr lang="en-US" altLang="zh-CN" sz="2000" dirty="0"/>
              <a:t>, et al. | </a:t>
            </a:r>
            <a:r>
              <a:rPr lang="en-US" altLang="zh-CN" sz="2000" b="1" dirty="0"/>
              <a:t>[IPMI' 17</a:t>
            </a:r>
            <a:r>
              <a:rPr lang="en-US" altLang="zh-CN" sz="2000" b="1" dirty="0" smtClean="0"/>
              <a:t>]</a:t>
            </a:r>
          </a:p>
          <a:p>
            <a:r>
              <a:rPr lang="en-US" altLang="zh-CN" sz="2000" dirty="0"/>
              <a:t>Improving Unsupervised Defect Segmentation by Applying Structural Similarity to </a:t>
            </a:r>
            <a:r>
              <a:rPr lang="en-US" altLang="zh-CN" sz="2000" dirty="0" err="1"/>
              <a:t>Autoencoders</a:t>
            </a:r>
            <a:r>
              <a:rPr lang="en-US" altLang="zh-CN" sz="2000" dirty="0"/>
              <a:t> | Paul Bergmann, et al. | </a:t>
            </a:r>
            <a:r>
              <a:rPr lang="en-US" altLang="zh-CN" sz="2000" b="1" dirty="0"/>
              <a:t>[</a:t>
            </a:r>
            <a:r>
              <a:rPr lang="en-US" altLang="zh-CN" sz="2000" b="1" dirty="0" err="1"/>
              <a:t>arXiv</a:t>
            </a:r>
            <a:r>
              <a:rPr lang="en-US" altLang="zh-CN" sz="2000" b="1" dirty="0"/>
              <a:t>' 18]</a:t>
            </a:r>
            <a:r>
              <a:rPr lang="en-US" altLang="zh-CN" sz="2000" dirty="0"/>
              <a:t> </a:t>
            </a:r>
            <a:endParaRPr lang="en-US" altLang="zh-CN" sz="2000" dirty="0" smtClean="0"/>
          </a:p>
          <a:p>
            <a:r>
              <a:rPr lang="en-US" altLang="zh-CN" sz="2000" dirty="0"/>
              <a:t>Deep </a:t>
            </a:r>
            <a:r>
              <a:rPr lang="en-US" altLang="zh-CN" sz="2000" dirty="0" err="1"/>
              <a:t>Autoencoding</a:t>
            </a:r>
            <a:r>
              <a:rPr lang="en-US" altLang="zh-CN" sz="2000" dirty="0"/>
              <a:t> Models for Unsupervised Anomaly Segmentation in Brain MR Images | Christoph </a:t>
            </a:r>
            <a:r>
              <a:rPr lang="en-US" altLang="zh-CN" sz="2000" dirty="0" err="1"/>
              <a:t>Baur</a:t>
            </a:r>
            <a:r>
              <a:rPr lang="en-US" altLang="zh-CN" sz="2000" dirty="0"/>
              <a:t>, et al. | </a:t>
            </a:r>
            <a:r>
              <a:rPr lang="en-US" altLang="zh-CN" sz="2000" b="1" dirty="0"/>
              <a:t>[</a:t>
            </a:r>
            <a:r>
              <a:rPr lang="en-US" altLang="zh-CN" sz="2000" b="1" dirty="0" err="1"/>
              <a:t>arXiv</a:t>
            </a:r>
            <a:r>
              <a:rPr lang="en-US" altLang="zh-CN" sz="2000" b="1" dirty="0"/>
              <a:t>' 18</a:t>
            </a:r>
            <a:r>
              <a:rPr lang="en-US" altLang="zh-CN" sz="2000" b="1" dirty="0" smtClean="0"/>
              <a:t>]</a:t>
            </a:r>
          </a:p>
          <a:p>
            <a:r>
              <a:rPr lang="en-US" altLang="zh-CN" sz="2000" dirty="0"/>
              <a:t>AVID: Adversarial Visual Irregularity Detection | Mohammad </a:t>
            </a:r>
            <a:r>
              <a:rPr lang="en-US" altLang="zh-CN" sz="2000" dirty="0" err="1"/>
              <a:t>Sabokrou</a:t>
            </a:r>
            <a:r>
              <a:rPr lang="en-US" altLang="zh-CN" sz="2000" dirty="0"/>
              <a:t>, et al. | </a:t>
            </a:r>
            <a:r>
              <a:rPr lang="en-US" altLang="zh-CN" sz="2000" b="1" dirty="0"/>
              <a:t>[</a:t>
            </a:r>
            <a:r>
              <a:rPr lang="en-US" altLang="zh-CN" sz="2000" b="1" dirty="0" err="1"/>
              <a:t>arXiv</a:t>
            </a:r>
            <a:r>
              <a:rPr lang="en-US" altLang="zh-CN" sz="2000" b="1" dirty="0"/>
              <a:t>' 18]</a:t>
            </a:r>
            <a:r>
              <a:rPr lang="en-US" altLang="zh-CN" sz="2000" dirty="0" smtClean="0"/>
              <a:t> </a:t>
            </a:r>
          </a:p>
          <a:p>
            <a:r>
              <a:rPr lang="en-US" altLang="zh-CN" sz="2000" dirty="0" err="1"/>
              <a:t>MVTec</a:t>
            </a:r>
            <a:r>
              <a:rPr lang="en-US" altLang="zh-CN" sz="2000" dirty="0"/>
              <a:t> AD -- A Comprehensive Real-World Dataset for Unsupervised Anomaly Detection | Paul Bergmann, et al. | </a:t>
            </a:r>
            <a:r>
              <a:rPr lang="en-US" altLang="zh-CN" sz="2000" b="1" dirty="0"/>
              <a:t>[CVPR' 19]</a:t>
            </a:r>
            <a:r>
              <a:rPr lang="en-US" altLang="zh-CN" sz="2000" dirty="0"/>
              <a:t> </a:t>
            </a:r>
            <a:endParaRPr lang="en-US" altLang="zh-CN" sz="2000" dirty="0" smtClean="0"/>
          </a:p>
          <a:p>
            <a:r>
              <a:rPr lang="en-US" altLang="zh-CN" sz="2000" dirty="0"/>
              <a:t>Exploiting Epistemic Uncertainty of Anatomy Segmentation for Anomaly Detection in Retinal OCT | Philipp </a:t>
            </a:r>
            <a:r>
              <a:rPr lang="en-US" altLang="zh-CN" sz="2000" dirty="0" err="1"/>
              <a:t>Seeböck</a:t>
            </a:r>
            <a:r>
              <a:rPr lang="en-US" altLang="zh-CN" sz="2000" dirty="0"/>
              <a:t>, et al. | </a:t>
            </a:r>
            <a:r>
              <a:rPr lang="en-US" altLang="zh-CN" sz="2000" b="1" dirty="0"/>
              <a:t>[IEEE TMI' 19]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6136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Anomaly Detection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GAN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 </a:t>
            </a:r>
            <a:r>
              <a:rPr lang="en-US" altLang="zh-CN" dirty="0" err="1" smtClean="0"/>
              <a:t>AnoGAN</a:t>
            </a:r>
            <a:r>
              <a:rPr lang="en-US" altLang="zh-CN" dirty="0" smtClean="0"/>
              <a:t> </a:t>
            </a:r>
            <a:r>
              <a:rPr lang="zh-CN" altLang="en-US" dirty="0" smtClean="0"/>
              <a:t>、</a:t>
            </a:r>
            <a:r>
              <a:rPr lang="en-US" altLang="zh-CN" dirty="0" smtClean="0"/>
              <a:t>f-</a:t>
            </a:r>
            <a:r>
              <a:rPr lang="en-US" altLang="zh-CN" dirty="0" err="1" smtClean="0"/>
              <a:t>AnoGAN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GANomaly</a:t>
            </a:r>
            <a:r>
              <a:rPr lang="zh-CN" altLang="en-US" dirty="0" smtClean="0"/>
              <a:t>、</a:t>
            </a:r>
            <a:r>
              <a:rPr lang="en-US" altLang="zh-CN" dirty="0" smtClean="0"/>
              <a:t>Skip-</a:t>
            </a:r>
            <a:r>
              <a:rPr lang="en-US" altLang="zh-CN" dirty="0" err="1" smtClean="0"/>
              <a:t>ganomaly</a:t>
            </a:r>
            <a:r>
              <a:rPr lang="zh-CN" altLang="en-US" dirty="0" smtClean="0"/>
              <a:t>、</a:t>
            </a:r>
            <a:r>
              <a:rPr lang="en-US" altLang="zh-CN" dirty="0" smtClean="0"/>
              <a:t>Efficient-GAN</a:t>
            </a:r>
            <a:r>
              <a:rPr lang="zh-CN" altLang="en-US" dirty="0" smtClean="0"/>
              <a:t>、</a:t>
            </a:r>
            <a:r>
              <a:rPr lang="en-US" altLang="zh-CN" dirty="0" smtClean="0"/>
              <a:t>fence GAN</a:t>
            </a:r>
          </a:p>
          <a:p>
            <a:r>
              <a:rPr lang="en-US" altLang="zh-CN" dirty="0" smtClean="0"/>
              <a:t>Structured Representations</a:t>
            </a:r>
          </a:p>
          <a:p>
            <a:pPr marL="0" indent="0">
              <a:buNone/>
            </a:pPr>
            <a:r>
              <a:rPr lang="en-US" altLang="zh-CN" dirty="0" smtClean="0"/>
              <a:t>   Patch GAN</a:t>
            </a:r>
            <a:r>
              <a:rPr lang="zh-CN" altLang="en-US" dirty="0" smtClean="0"/>
              <a:t>、</a:t>
            </a:r>
            <a:r>
              <a:rPr lang="en-US" altLang="zh-CN" dirty="0"/>
              <a:t> </a:t>
            </a:r>
            <a:r>
              <a:rPr lang="en-US" altLang="zh-CN" dirty="0" smtClean="0"/>
              <a:t>spatial VAE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structed</a:t>
            </a:r>
            <a:r>
              <a:rPr lang="en-US" altLang="zh-CN" dirty="0" smtClean="0"/>
              <a:t> based VAE</a:t>
            </a:r>
          </a:p>
          <a:p>
            <a:r>
              <a:rPr lang="en-US" altLang="zh-CN" dirty="0" smtClean="0"/>
              <a:t>VAE</a:t>
            </a:r>
          </a:p>
          <a:p>
            <a:pPr marL="0" indent="0">
              <a:buNone/>
            </a:pPr>
            <a:r>
              <a:rPr lang="en-US" altLang="zh-CN" dirty="0" smtClean="0"/>
              <a:t>   VAE+GAN AAE+GAN </a:t>
            </a:r>
            <a:r>
              <a:rPr lang="en-US" altLang="zh-CN" dirty="0" err="1" smtClean="0"/>
              <a:t>VAE+pixel</a:t>
            </a:r>
            <a:r>
              <a:rPr lang="en-US" altLang="zh-CN" dirty="0" smtClean="0"/>
              <a:t> CNN </a:t>
            </a:r>
          </a:p>
          <a:p>
            <a:r>
              <a:rPr lang="en-US" altLang="zh-CN" dirty="0" smtClean="0"/>
              <a:t>loss</a:t>
            </a:r>
          </a:p>
          <a:p>
            <a:pPr marL="0" indent="0">
              <a:buNone/>
            </a:pPr>
            <a:r>
              <a:rPr lang="en-US" altLang="zh-CN" dirty="0" smtClean="0"/>
              <a:t>   SSIM </a:t>
            </a:r>
            <a:r>
              <a:rPr lang="en-US" altLang="zh-CN" dirty="0"/>
              <a:t>loss GAN loss perceptual </a:t>
            </a:r>
            <a:r>
              <a:rPr lang="en-US" altLang="zh-CN" dirty="0" smtClean="0"/>
              <a:t>loss</a:t>
            </a:r>
          </a:p>
          <a:p>
            <a:r>
              <a:rPr lang="en-US" altLang="zh-CN" dirty="0"/>
              <a:t>CNN</a:t>
            </a:r>
            <a:endParaRPr lang="en-US" altLang="zh-CN" dirty="0" smtClean="0"/>
          </a:p>
          <a:p>
            <a:r>
              <a:rPr lang="en-US" altLang="zh-CN" dirty="0" err="1"/>
              <a:t>Unet+Partial</a:t>
            </a:r>
            <a:r>
              <a:rPr lang="en-US" altLang="zh-CN" dirty="0"/>
              <a:t> </a:t>
            </a:r>
            <a:r>
              <a:rPr lang="en-US" altLang="zh-CN" dirty="0" smtClean="0"/>
              <a:t>CNN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969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anoGAN</a:t>
            </a:r>
            <a:r>
              <a:rPr lang="en-US" altLang="zh-CN" dirty="0" smtClean="0"/>
              <a:t> </a:t>
            </a:r>
            <a:r>
              <a:rPr lang="en-US" altLang="zh-CN" dirty="0"/>
              <a:t>for Unsupervised Anomaly Detection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22051" y="6205782"/>
            <a:ext cx="10512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 smtClean="0"/>
              <a:t>Schlegl</a:t>
            </a:r>
            <a:r>
              <a:rPr lang="en-US" altLang="zh-CN" sz="1400" dirty="0"/>
              <a:t>, Thomas, et al. "Unsupervised anomaly detection with generative adversarial networks to guide marker discovery." </a:t>
            </a:r>
            <a:r>
              <a:rPr lang="en-US" altLang="zh-CN" sz="1400" i="1" dirty="0"/>
              <a:t>International Conference on Information Processing in Medical Imaging</a:t>
            </a:r>
            <a:r>
              <a:rPr lang="en-US" altLang="zh-CN" sz="1400" dirty="0"/>
              <a:t>. Springer, Cham, 2017</a:t>
            </a:r>
            <a:r>
              <a:rPr lang="en-US" altLang="zh-CN" sz="1400" dirty="0" smtClean="0"/>
              <a:t>.</a:t>
            </a:r>
          </a:p>
        </p:txBody>
      </p:sp>
      <p:pic>
        <p:nvPicPr>
          <p:cNvPr id="1028" name="Picture 4" descr="http://static.tongtianta.site/paper_image/aa44f4e6-e033-11e8-b1a7-00163e08bb86/image_3_0_0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10515600" cy="3125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1595886" y="5049403"/>
            <a:ext cx="86522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(a) Deep convolutional generative adversarial network. (b) t-SNE embedding of normal (blue) and anomalous (red) images on the feature representation of the last convolution layer (orange in (a)) of the discriminator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462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anoGAN</a:t>
            </a:r>
            <a:r>
              <a:rPr lang="en-US" altLang="zh-CN" dirty="0" smtClean="0"/>
              <a:t> </a:t>
            </a:r>
            <a:r>
              <a:rPr lang="en-US" altLang="zh-CN" dirty="0"/>
              <a:t>for Unsupervised Anomaly Detection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22051" y="6205782"/>
            <a:ext cx="10512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 smtClean="0"/>
              <a:t>Schlegl</a:t>
            </a:r>
            <a:r>
              <a:rPr lang="en-US" altLang="zh-CN" sz="1400" dirty="0"/>
              <a:t>, Thomas, et al. "Unsupervised anomaly detection with generative adversarial networks to guide marker discovery." </a:t>
            </a:r>
            <a:r>
              <a:rPr lang="en-US" altLang="zh-CN" sz="1400" i="1" dirty="0"/>
              <a:t>International Conference on Information Processing in Medical Imaging</a:t>
            </a:r>
            <a:r>
              <a:rPr lang="en-US" altLang="zh-CN" sz="1400" dirty="0"/>
              <a:t>. Springer, Cham, 2017.</a:t>
            </a:r>
            <a:endParaRPr lang="zh-CN" altLang="en-US" sz="1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72566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dirty="0"/>
              <a:t>residual </a:t>
            </a:r>
            <a:r>
              <a:rPr lang="en-US" altLang="zh-CN" dirty="0" smtClean="0"/>
              <a:t>loss:</a:t>
            </a:r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en-US" altLang="zh-CN" dirty="0"/>
              <a:t>Discrimination </a:t>
            </a:r>
            <a:r>
              <a:rPr lang="en-US" altLang="zh-CN" dirty="0" smtClean="0"/>
              <a:t>Loss: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sz="2000" dirty="0"/>
              <a:t>Only the coeﬃcients of z are adapted via backpropagation. The trained parameters of the generator and discriminator are kept ﬁxed</a:t>
            </a:r>
            <a:endParaRPr lang="en-US" altLang="zh-CN" sz="2000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622" y="2201549"/>
            <a:ext cx="3062918" cy="59522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518" y="3343830"/>
            <a:ext cx="2905125" cy="4476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5898" y="3942617"/>
            <a:ext cx="5241019" cy="6767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7744" y="2882682"/>
            <a:ext cx="4440180" cy="65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995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anoGAN</a:t>
            </a:r>
            <a:r>
              <a:rPr lang="en-US" altLang="zh-CN" dirty="0" smtClean="0"/>
              <a:t> </a:t>
            </a:r>
            <a:r>
              <a:rPr lang="en-US" altLang="zh-CN" dirty="0"/>
              <a:t>for Unsupervised Anomaly Detection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22051" y="6205782"/>
            <a:ext cx="10512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 smtClean="0"/>
              <a:t>Schlegl</a:t>
            </a:r>
            <a:r>
              <a:rPr lang="en-US" altLang="zh-CN" sz="1400" dirty="0"/>
              <a:t>, Thomas, et al. "Unsupervised anomaly detection with generative adversarial networks to guide marker discovery." </a:t>
            </a:r>
            <a:r>
              <a:rPr lang="en-US" altLang="zh-CN" sz="1400" i="1" dirty="0"/>
              <a:t>International Conference on Information Processing in Medical Imaging</a:t>
            </a:r>
            <a:r>
              <a:rPr lang="en-US" altLang="zh-CN" sz="1400" dirty="0"/>
              <a:t>. Springer, Cham, 2017.</a:t>
            </a:r>
            <a:endParaRPr lang="zh-CN" altLang="en-US" sz="1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72566"/>
            <a:ext cx="10515600" cy="4351338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531"/>
          <a:stretch/>
        </p:blipFill>
        <p:spPr>
          <a:xfrm>
            <a:off x="1139448" y="1690688"/>
            <a:ext cx="9203623" cy="385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13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anoGAN</a:t>
            </a:r>
            <a:r>
              <a:rPr lang="en-US" altLang="zh-CN" dirty="0" smtClean="0"/>
              <a:t> </a:t>
            </a:r>
            <a:r>
              <a:rPr lang="en-US" altLang="zh-CN" dirty="0"/>
              <a:t>for Unsupervised Anomaly Detection</a:t>
            </a:r>
            <a:endParaRPr lang="zh-CN" altLang="en-US" dirty="0"/>
          </a:p>
        </p:txBody>
      </p:sp>
      <p:pic>
        <p:nvPicPr>
          <p:cNvPr id="2050" name="Picture 2" descr="mnist_result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646" y="1302426"/>
            <a:ext cx="571307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752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anoGAN</a:t>
            </a:r>
            <a:r>
              <a:rPr lang="en-US" altLang="zh-CN" dirty="0" smtClean="0"/>
              <a:t> </a:t>
            </a:r>
            <a:r>
              <a:rPr lang="en-US" altLang="zh-CN" dirty="0"/>
              <a:t>for Unsupervised Anomaly Detection</a:t>
            </a:r>
            <a:endParaRPr lang="zh-CN" altLang="en-US" dirty="0"/>
          </a:p>
        </p:txBody>
      </p:sp>
      <p:pic>
        <p:nvPicPr>
          <p:cNvPr id="1026" name="Picture 2" descr="https://github.com/oyxhust/wgan-gp-anomaly/raw/master/imgs/results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186" y="2658161"/>
            <a:ext cx="843534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520458" y="5800340"/>
            <a:ext cx="10512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 smtClean="0"/>
              <a:t>Schlegl</a:t>
            </a:r>
            <a:r>
              <a:rPr lang="en-US" altLang="zh-CN" sz="1400" dirty="0"/>
              <a:t>, Thomas, et al. "Unsupervised anomaly detection with generative adversarial networks to guide marker discovery." </a:t>
            </a:r>
            <a:r>
              <a:rPr lang="en-US" altLang="zh-CN" sz="1400" i="1" dirty="0"/>
              <a:t>International Conference on Information Processing in Medical Imaging</a:t>
            </a:r>
            <a:r>
              <a:rPr lang="en-US" altLang="zh-CN" sz="1400" dirty="0"/>
              <a:t>. Springer, Cham, 2017.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35276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1305</TotalTime>
  <Words>838</Words>
  <Application>Microsoft Office PowerPoint</Application>
  <PresentationFormat>宽屏</PresentationFormat>
  <Paragraphs>154</Paragraphs>
  <Slides>28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3" baseType="lpstr">
      <vt:lpstr>宋体</vt:lpstr>
      <vt:lpstr>Arial</vt:lpstr>
      <vt:lpstr>Calibri</vt:lpstr>
      <vt:lpstr>Calibri Light</vt:lpstr>
      <vt:lpstr>Office 主题</vt:lpstr>
      <vt:lpstr>Anomaly Detection</vt:lpstr>
      <vt:lpstr>Image-level anomaly detection</vt:lpstr>
      <vt:lpstr>Image-level anomaly detection</vt:lpstr>
      <vt:lpstr>Anomaly Detection</vt:lpstr>
      <vt:lpstr>anoGAN for Unsupervised Anomaly Detection</vt:lpstr>
      <vt:lpstr>anoGAN for Unsupervised Anomaly Detection</vt:lpstr>
      <vt:lpstr>anoGAN for Unsupervised Anomaly Detection</vt:lpstr>
      <vt:lpstr>anoGAN for Unsupervised Anomaly Detection</vt:lpstr>
      <vt:lpstr>anoGAN for Unsupervised Anomaly Detection</vt:lpstr>
      <vt:lpstr>f-AnoGAN</vt:lpstr>
      <vt:lpstr>GANomaly</vt:lpstr>
      <vt:lpstr>GANomaly</vt:lpstr>
      <vt:lpstr>Skip-ganomaly</vt:lpstr>
      <vt:lpstr>Efficient-GAN</vt:lpstr>
      <vt:lpstr>Fence GAN</vt:lpstr>
      <vt:lpstr>MemAE</vt:lpstr>
      <vt:lpstr>CompactCNN</vt:lpstr>
      <vt:lpstr>Image Completion</vt:lpstr>
      <vt:lpstr>PowerPoint 演示文稿</vt:lpstr>
      <vt:lpstr>CVAE</vt:lpstr>
      <vt:lpstr>Adversarially Learned Anomaly Detection</vt:lpstr>
      <vt:lpstr>SSIM loss</vt:lpstr>
      <vt:lpstr>patch_gan_alocc</vt:lpstr>
      <vt:lpstr>Spatial VAE</vt:lpstr>
      <vt:lpstr>Structured Energy-Based VAE</vt:lpstr>
      <vt:lpstr>DataSet</vt:lpstr>
      <vt:lpstr>Partial Convolutions for Image Inpainting</vt:lpstr>
      <vt:lpstr>Ano-Unet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Anomaly Detection</dc:title>
  <dc:creator>Zhu Forrest</dc:creator>
  <cp:lastModifiedBy>Zhu Forrest</cp:lastModifiedBy>
  <cp:revision>111</cp:revision>
  <dcterms:created xsi:type="dcterms:W3CDTF">2019-09-16T07:31:32Z</dcterms:created>
  <dcterms:modified xsi:type="dcterms:W3CDTF">2019-10-21T11:01:22Z</dcterms:modified>
</cp:coreProperties>
</file>

<file path=docProps/thumbnail.jpeg>
</file>